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9" r:id="rId3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14" autoAdjust="0"/>
    <p:restoredTop sz="94660"/>
  </p:normalViewPr>
  <p:slideViewPr>
    <p:cSldViewPr snapToGrid="0">
      <p:cViewPr varScale="1">
        <p:scale>
          <a:sx n="114" d="100"/>
          <a:sy n="114" d="100"/>
        </p:scale>
        <p:origin x="474" y="10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slide" Target="slides/slide2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8A2011D-2A15-413C-A7BE-9F10E04DEB09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084616AF-4A26-46C2-B7DF-72F977B1B175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04D9802-3429-409B-AA01-4B152282AA2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45EFF1-B1A6-4EC7-8A3B-68DD2A34DF13}" type="datetimeFigureOut">
              <a:rPr lang="en-GB" smtClean="0"/>
              <a:t>08/09/2023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8BC4BD9-D7F9-49C4-87DF-114B2B337F7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84DA1C2-BB20-4282-87EA-44B7A9D31A4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8C4A63-00F0-411D-A963-ECEFF98B330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9737082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BB713E6-AD06-480A-AD08-2D04356B2A8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9A7DF10-AE54-4211-891B-A4A995100ACF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35B72FE-877D-4307-946D-FCB8BD736E3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45EFF1-B1A6-4EC7-8A3B-68DD2A34DF13}" type="datetimeFigureOut">
              <a:rPr lang="en-GB" smtClean="0"/>
              <a:t>08/09/2023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44E1383-32DD-4179-95C8-6FA21FEBBDF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D8B0A48-8789-4863-B822-F3851288213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8C4A63-00F0-411D-A963-ECEFF98B330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9523319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6C92F20-38A8-4277-85D3-A275F7E6AD2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CFBE0CD4-35A6-412B-A80C-EFAF68A4429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63CD4F7-8939-4580-ABAE-D1E2D4CC723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45EFF1-B1A6-4EC7-8A3B-68DD2A34DF13}" type="datetimeFigureOut">
              <a:rPr lang="en-GB" smtClean="0"/>
              <a:t>08/09/2023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9450392-4C76-43BE-9816-255AE19D40C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4E93069-8035-4533-97A4-905A4FA8148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8C4A63-00F0-411D-A963-ECEFF98B330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8773455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B052FB2-FAE1-4A5B-B0AA-449DB010E9A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41ED7E9-AF6A-456A-A796-5C6F33BC866A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4AE943EB-FD8A-4579-B9A0-AC2AF56E50D5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FAC2B3A4-4572-49D1-BCF7-3D55FD4F278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45EFF1-B1A6-4EC7-8A3B-68DD2A34DF13}" type="datetimeFigureOut">
              <a:rPr lang="en-GB" smtClean="0"/>
              <a:t>08/09/2023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0739146A-24BB-44A0-BBB1-845BE3BEC65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9942A7D4-A1A5-455D-95C2-41771860F12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8C4A63-00F0-411D-A963-ECEFF98B330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9312735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D3DDAD2-1223-4BC3-A329-88E4C8DB0BA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CA4B5ABC-01C8-4E27-9899-29AEDE85422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11A3D7EE-E3FB-4581-AC78-B05AF731F360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A0300C4B-943F-4E79-87DA-CF813E4460AD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557834ED-6FBA-4E5E-98DA-98816D2B8154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24F25E9B-F732-4FFF-A070-F35A68BCE84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45EFF1-B1A6-4EC7-8A3B-68DD2A34DF13}" type="datetimeFigureOut">
              <a:rPr lang="en-GB" smtClean="0"/>
              <a:t>08/09/2023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CDCAB0F9-1FEE-4A5E-9A10-4F9DD37DEA1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D4906A58-7B31-4A31-896B-05DE23AF957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8C4A63-00F0-411D-A963-ECEFF98B330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0490262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FFC4FC9-BB10-4F56-99C4-50494776717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646EC31C-AFE3-49CB-8D00-60E35588BD2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45EFF1-B1A6-4EC7-8A3B-68DD2A34DF13}" type="datetimeFigureOut">
              <a:rPr lang="en-GB" smtClean="0"/>
              <a:t>08/09/2023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C110F55E-EEAA-4F78-BD43-3F3C67BD5D2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22DDF7F3-1B44-4D7B-970E-9134474D159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8C4A63-00F0-411D-A963-ECEFF98B330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9008261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6030FCD4-C832-4725-9E20-EFE88C875AC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45EFF1-B1A6-4EC7-8A3B-68DD2A34DF13}" type="datetimeFigureOut">
              <a:rPr lang="en-GB" smtClean="0"/>
              <a:t>08/09/2023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43505A4D-1D2E-4D2B-8C55-21A27EB7691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F26DB554-DE3B-41E0-A277-BAF81154314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8C4A63-00F0-411D-A963-ECEFF98B330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4436768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2E612DB-4734-4ACE-9FED-2228229A8ED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8218C38-CA04-485D-A05D-E9B5ED897EA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DA7902D9-89E9-4601-BB69-36581F248CE2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8969CA76-C3FA-4254-B716-88AD3713340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45EFF1-B1A6-4EC7-8A3B-68DD2A34DF13}" type="datetimeFigureOut">
              <a:rPr lang="en-GB" smtClean="0"/>
              <a:t>08/09/2023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3BD998CD-B84C-416B-BE1E-A0500E94503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EC118440-59AC-4F27-B5FE-2AAE92B387C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8C4A63-00F0-411D-A963-ECEFF98B330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9315215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1F49DC5-9849-4448-B72B-DED4319B5A0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8C0D8E4F-B26B-4A06-8D9D-26D105ED655D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0F456B5F-0A1B-42CC-A666-6BF32B0D226C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016A7F95-D069-4893-B815-1DB81617DC0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45EFF1-B1A6-4EC7-8A3B-68DD2A34DF13}" type="datetimeFigureOut">
              <a:rPr lang="en-GB" smtClean="0"/>
              <a:t>08/09/2023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EF00F94F-3999-414E-982E-34CB68BC8E6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F2A16AF1-13FD-44DC-A5C6-BB35CE14FB0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8C4A63-00F0-411D-A963-ECEFF98B330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5539227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25B62C2-E73A-4C3F-BAFE-DFF2452BBB7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DEA53E0A-C0A6-4EE2-B002-E6D600B3EE61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344B1DB-2C55-4938-881B-B18556D7A61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45EFF1-B1A6-4EC7-8A3B-68DD2A34DF13}" type="datetimeFigureOut">
              <a:rPr lang="en-GB" smtClean="0"/>
              <a:t>08/09/2023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BFEFB69-BFEE-485C-8BC5-EBB09C4448E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D1847EA-1058-4945-91FD-A31F912D63B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8C4A63-00F0-411D-A963-ECEFF98B330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199367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308BB2ED-12F9-4DCE-AE57-743786D4AB96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80D92D03-90A6-45CF-8140-82D0D9BC4B5A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A4E2034-C634-414F-AE3C-FBACD259F24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45EFF1-B1A6-4EC7-8A3B-68DD2A34DF13}" type="datetimeFigureOut">
              <a:rPr lang="en-GB" smtClean="0"/>
              <a:t>08/09/2023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11221EB-1776-48CF-8ABD-55ECD943EB8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8BC024B-A3DA-4CB3-BFEB-2747D09685B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8C4A63-00F0-411D-A963-ECEFF98B330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021746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1BC5DFF2-9978-43BF-BF00-86B3B963F30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BAB4B531-F061-4E3D-9D6A-996A2B940AF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B1A3146-5381-4CC4-88E8-A83B766130F7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645EFF1-B1A6-4EC7-8A3B-68DD2A34DF13}" type="datetimeFigureOut">
              <a:rPr lang="en-GB" smtClean="0"/>
              <a:t>08/09/2023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7D3BFC3-171C-4373-B198-DC58E6780883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C8F36DF-57E6-4870-A92A-2AE449F1A508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18C4A63-00F0-411D-A963-ECEFF98B330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1705262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png"/><Relationship Id="rId3" Type="http://schemas.openxmlformats.org/officeDocument/2006/relationships/hyperlink" Target="https://www.brent.gov.uk/children-young-people-and-families" TargetMode="External"/><Relationship Id="rId7" Type="http://schemas.openxmlformats.org/officeDocument/2006/relationships/image" Target="../media/image4.jpg"/><Relationship Id="rId2" Type="http://schemas.openxmlformats.org/officeDocument/2006/relationships/hyperlink" Target="mailto:Safeguarding@uxendonmanor.com" TargetMode="Externa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.jpeg"/><Relationship Id="rId5" Type="http://schemas.openxmlformats.org/officeDocument/2006/relationships/image" Target="../media/image2.jpeg"/><Relationship Id="rId4" Type="http://schemas.openxmlformats.org/officeDocument/2006/relationships/hyperlink" Target="https://www.uxendonmanor.com/safeguarding/" TargetMode="External"/><Relationship Id="rId9" Type="http://schemas.openxmlformats.org/officeDocument/2006/relationships/image" Target="../media/image6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3036B62-A6D6-4175-8C6F-A135ACDCA3C4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72754" y="0"/>
            <a:ext cx="9144000" cy="1258957"/>
          </a:xfrm>
        </p:spPr>
        <p:txBody>
          <a:bodyPr>
            <a:normAutofit/>
          </a:bodyPr>
          <a:lstStyle/>
          <a:p>
            <a:r>
              <a:rPr lang="en-GB" sz="4000" dirty="0"/>
              <a:t>Safeguarding at </a:t>
            </a:r>
            <a:br>
              <a:rPr lang="en-GB" sz="4000" dirty="0"/>
            </a:br>
            <a:r>
              <a:rPr lang="en-GB" sz="4000" dirty="0" err="1"/>
              <a:t>Uxendon</a:t>
            </a:r>
            <a:r>
              <a:rPr lang="en-GB" sz="4000" dirty="0"/>
              <a:t> Manor Primary School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839E810B-B3BB-49D5-9970-57EF68B28BD0}"/>
              </a:ext>
            </a:extLst>
          </p:cNvPr>
          <p:cNvSpPr/>
          <p:nvPr/>
        </p:nvSpPr>
        <p:spPr>
          <a:xfrm>
            <a:off x="576469" y="1397675"/>
            <a:ext cx="11039061" cy="203132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dirty="0"/>
              <a:t>Safeguarding is the action that is taken to promote the welfare of children and protect them from harm.</a:t>
            </a:r>
          </a:p>
          <a:p>
            <a:endParaRPr lang="en-GB" dirty="0"/>
          </a:p>
          <a:p>
            <a:r>
              <a:rPr lang="en-GB" dirty="0"/>
              <a:t>Safeguarding means: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/>
              <a:t>protecting children from abuse and maltreatment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/>
              <a:t>preventing harm to children’s health or development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/>
              <a:t>ensuring children grow up with the provision of safe and effective care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/>
              <a:t>taking action to enable all children and young people to have the best outcomes.</a:t>
            </a: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5B0AC4D4-A15E-422F-BC15-65079A64DF22}"/>
              </a:ext>
            </a:extLst>
          </p:cNvPr>
          <p:cNvSpPr/>
          <p:nvPr/>
        </p:nvSpPr>
        <p:spPr>
          <a:xfrm>
            <a:off x="425254" y="3900026"/>
            <a:ext cx="11341490" cy="286232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b="1" i="1" dirty="0">
                <a:solidFill>
                  <a:srgbClr val="FF000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‘Safeguarding and promoting the welfare of children is everyone’s responsibility. Everyone who comes into contact with children and their families has a role to play.’</a:t>
            </a:r>
          </a:p>
          <a:p>
            <a:pPr algn="ctr"/>
            <a:endParaRPr lang="en-GB" i="1" dirty="0">
              <a:latin typeface="Arial" panose="020B0604020202020204" pitchFamily="34" charset="0"/>
              <a:cs typeface="Times New Roman" panose="02020603050405020304" pitchFamily="18" charset="0"/>
            </a:endParaRPr>
          </a:p>
          <a:p>
            <a:pPr algn="ctr"/>
            <a:r>
              <a:rPr lang="en-GB" dirty="0"/>
              <a:t>This means everyone including those visiting the school have a responsibility to report instances of actual or suspected abuse or neglect to the Designated Safeguarding Leads (DSLs).</a:t>
            </a:r>
          </a:p>
          <a:p>
            <a:pPr algn="ctr"/>
            <a:r>
              <a:rPr lang="en-GB" dirty="0"/>
              <a:t>If you have a </a:t>
            </a:r>
            <a:r>
              <a:rPr lang="en-GB" b="1" dirty="0"/>
              <a:t>concern </a:t>
            </a:r>
            <a:r>
              <a:rPr lang="en-GB" dirty="0"/>
              <a:t>about your child's safety </a:t>
            </a:r>
            <a:r>
              <a:rPr lang="en-GB" b="1" dirty="0"/>
              <a:t>in school</a:t>
            </a:r>
            <a:r>
              <a:rPr lang="en-GB" dirty="0"/>
              <a:t>, never delay...</a:t>
            </a:r>
            <a:r>
              <a:rPr lang="en-GB" b="1" dirty="0"/>
              <a:t>speak to us straight away</a:t>
            </a:r>
            <a:r>
              <a:rPr lang="en-GB" dirty="0"/>
              <a:t>.  Your child's </a:t>
            </a:r>
            <a:r>
              <a:rPr lang="en-GB" b="1" dirty="0"/>
              <a:t>class teacher</a:t>
            </a:r>
            <a:r>
              <a:rPr lang="en-GB" dirty="0"/>
              <a:t> of </a:t>
            </a:r>
            <a:r>
              <a:rPr lang="en-GB" b="1" dirty="0"/>
              <a:t>year group leader</a:t>
            </a:r>
            <a:r>
              <a:rPr lang="en-GB" dirty="0"/>
              <a:t> are key starting people.  If you feel it is more serious a member of the </a:t>
            </a:r>
            <a:r>
              <a:rPr lang="en-GB" b="1" dirty="0"/>
              <a:t>Safeguarding team </a:t>
            </a:r>
            <a:r>
              <a:rPr lang="en-GB" dirty="0"/>
              <a:t>will meet you.</a:t>
            </a:r>
          </a:p>
          <a:p>
            <a:pPr algn="ctr"/>
            <a:r>
              <a:rPr lang="en-GB" b="1" dirty="0"/>
              <a:t>If a disclosure is made, the DSL will be following the Safeguarding Policy (please see school website) and referring the case to social care.</a:t>
            </a:r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1AB2A388-AB0F-41B8-8400-8BDCD79BA36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954553" y="1909334"/>
            <a:ext cx="2660977" cy="133468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077159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585607C-DFFC-4900-B378-8157F260451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34617" y="330257"/>
            <a:ext cx="10515600" cy="5128945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GB" sz="2000" b="1" u="sng" dirty="0"/>
              <a:t>Contacts</a:t>
            </a:r>
            <a:endParaRPr lang="en-GB" sz="2000" dirty="0"/>
          </a:p>
          <a:p>
            <a:pPr marL="0" indent="0">
              <a:buNone/>
            </a:pPr>
            <a:r>
              <a:rPr lang="en-GB" sz="2000" dirty="0"/>
              <a:t>If you have any concerns about a child, please contact one of the following staff members: </a:t>
            </a:r>
          </a:p>
          <a:p>
            <a:pPr marL="0" indent="0">
              <a:buNone/>
            </a:pPr>
            <a:r>
              <a:rPr lang="en-GB" sz="2000" dirty="0"/>
              <a:t>Mrs </a:t>
            </a:r>
            <a:r>
              <a:rPr lang="en-GB" sz="2000" dirty="0" err="1"/>
              <a:t>Devakumar</a:t>
            </a:r>
            <a:r>
              <a:rPr lang="en-GB" sz="2000" dirty="0"/>
              <a:t> (DSL)</a:t>
            </a:r>
          </a:p>
          <a:p>
            <a:pPr marL="0" indent="0">
              <a:buNone/>
            </a:pPr>
            <a:r>
              <a:rPr lang="en-GB" sz="2000" dirty="0"/>
              <a:t>Miss van der Sluys (DDSL)</a:t>
            </a:r>
          </a:p>
          <a:p>
            <a:pPr marL="0" indent="0">
              <a:buNone/>
            </a:pPr>
            <a:r>
              <a:rPr lang="en-GB" sz="2000" dirty="0"/>
              <a:t>Miss Merlin (DDSL) </a:t>
            </a:r>
          </a:p>
          <a:p>
            <a:pPr marL="0" indent="0">
              <a:buNone/>
            </a:pPr>
            <a:r>
              <a:rPr lang="en-GB" sz="2000" dirty="0"/>
              <a:t>Telephone: 020 8907 5019</a:t>
            </a:r>
          </a:p>
          <a:p>
            <a:pPr marL="0" indent="0">
              <a:buNone/>
            </a:pPr>
            <a:r>
              <a:rPr lang="en-GB" sz="2000" dirty="0"/>
              <a:t>Email: </a:t>
            </a:r>
            <a:r>
              <a:rPr lang="en-GB" sz="2000" dirty="0">
                <a:hlinkClick r:id="rId2"/>
              </a:rPr>
              <a:t>Safeguarding@uxendonmanor.com</a:t>
            </a:r>
            <a:r>
              <a:rPr lang="en-GB" sz="2000" dirty="0"/>
              <a:t> </a:t>
            </a:r>
          </a:p>
          <a:p>
            <a:pPr marL="0" indent="0">
              <a:buNone/>
            </a:pPr>
            <a:r>
              <a:rPr lang="en-GB" sz="2000" dirty="0"/>
              <a:t>Alternatively, you can call Brent Children's services on 020 8937 4300</a:t>
            </a:r>
          </a:p>
          <a:p>
            <a:pPr marL="0" indent="0">
              <a:buNone/>
            </a:pPr>
            <a:r>
              <a:rPr lang="en-GB" sz="2000" dirty="0"/>
              <a:t>Or report your concerns at: </a:t>
            </a:r>
            <a:r>
              <a:rPr lang="en-GB" sz="2000" dirty="0">
                <a:hlinkClick r:id="rId3"/>
              </a:rPr>
              <a:t>https://www.brent.gov.uk/children-young-people-and-families</a:t>
            </a:r>
            <a:r>
              <a:rPr lang="en-GB" sz="2000" dirty="0"/>
              <a:t> </a:t>
            </a:r>
          </a:p>
          <a:p>
            <a:pPr marL="0" indent="0">
              <a:buNone/>
            </a:pPr>
            <a:endParaRPr lang="en-GB" sz="2000" dirty="0"/>
          </a:p>
          <a:p>
            <a:pPr marL="0" indent="0">
              <a:buNone/>
            </a:pPr>
            <a:r>
              <a:rPr lang="en-GB" sz="2000" dirty="0"/>
              <a:t>For further information, please visit the school website: </a:t>
            </a:r>
            <a:r>
              <a:rPr lang="en-GB" sz="2000" dirty="0">
                <a:hlinkClick r:id="rId4"/>
              </a:rPr>
              <a:t>https://www.uxendonmanor.com/safeguarding/</a:t>
            </a:r>
            <a:r>
              <a:rPr lang="en-GB" sz="2000" dirty="0"/>
              <a:t> </a:t>
            </a:r>
            <a:endParaRPr lang="en-GB" dirty="0"/>
          </a:p>
        </p:txBody>
      </p:sp>
      <p:pic>
        <p:nvPicPr>
          <p:cNvPr id="1027" name="Picture 3" descr="Charlotte Van der Sluys">
            <a:extLst>
              <a:ext uri="{FF2B5EF4-FFF2-40B4-BE49-F238E27FC236}">
                <a16:creationId xmlns:a16="http://schemas.microsoft.com/office/drawing/2014/main" id="{8DBED35E-E446-47C4-87D7-06EB60EDA38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82266" y="1045014"/>
            <a:ext cx="1321629" cy="1698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5B9BD5"/>
                </a:solidFill>
              </a14:hiddenFill>
            </a:ext>
            <a:ext uri="{91240B29-F687-4F45-9708-019B960494DF}">
              <a14:hiddenLine xmlns:a14="http://schemas.microsoft.com/office/drawing/2010/main" w="2540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000000"/>
                  </a:outerShdw>
                </a:effectLst>
              </a14:hiddenEffects>
            </a:ext>
          </a:extLst>
        </p:spPr>
      </p:pic>
      <p:pic>
        <p:nvPicPr>
          <p:cNvPr id="1028" name="Picture 4" descr="Jacklyn Merlin">
            <a:extLst>
              <a:ext uri="{FF2B5EF4-FFF2-40B4-BE49-F238E27FC236}">
                <a16:creationId xmlns:a16="http://schemas.microsoft.com/office/drawing/2014/main" id="{00645AD8-1B04-456D-ADE6-90DE4CC4AEE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23264" y="1107433"/>
            <a:ext cx="1274088" cy="163629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5B9BD5"/>
                </a:solidFill>
              </a14:hiddenFill>
            </a:ext>
            <a:ext uri="{91240B29-F687-4F45-9708-019B960494DF}">
              <a14:hiddenLine xmlns:a14="http://schemas.microsoft.com/office/drawing/2010/main" w="2540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000000"/>
                  </a:outerShdw>
                </a:effectLst>
              </a14:hiddenEffects>
            </a:ext>
          </a:extLst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92A2EF06-CE4F-4EA3-9B3D-DCAC6F065AC8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62908" y="1004036"/>
            <a:ext cx="1353093" cy="1739691"/>
          </a:xfrm>
          <a:prstGeom prst="rect">
            <a:avLst/>
          </a:prstGeom>
        </p:spPr>
      </p:pic>
      <p:pic>
        <p:nvPicPr>
          <p:cNvPr id="13" name="Picture 3">
            <a:extLst>
              <a:ext uri="{FF2B5EF4-FFF2-40B4-BE49-F238E27FC236}">
                <a16:creationId xmlns:a16="http://schemas.microsoft.com/office/drawing/2014/main" id="{2F756A8C-C0CC-4795-B945-65B0D169CDA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488627" y="4356746"/>
            <a:ext cx="2466206" cy="233610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30" name="Picture 6" descr="Safeguarding - Cornwall Child Care Day Nursery - Child Care Providers in  Cornwall">
            <a:extLst>
              <a:ext uri="{FF2B5EF4-FFF2-40B4-BE49-F238E27FC236}">
                <a16:creationId xmlns:a16="http://schemas.microsoft.com/office/drawing/2014/main" id="{0E748934-68F4-4E44-866B-65FFD415FDB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44069" y="4521857"/>
            <a:ext cx="2960037" cy="200588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384275578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199</TotalTime>
  <Words>313</Words>
  <Application>Microsoft Office PowerPoint</Application>
  <PresentationFormat>Widescreen</PresentationFormat>
  <Paragraphs>24</Paragraphs>
  <Slides>2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</vt:i4>
      </vt:variant>
    </vt:vector>
  </HeadingPairs>
  <TitlesOfParts>
    <vt:vector size="7" baseType="lpstr">
      <vt:lpstr>Arial</vt:lpstr>
      <vt:lpstr>Calibri</vt:lpstr>
      <vt:lpstr>Calibri Light</vt:lpstr>
      <vt:lpstr>Times New Roman</vt:lpstr>
      <vt:lpstr>Office Theme</vt:lpstr>
      <vt:lpstr>Safeguarding at  Uxendon Manor Primary School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Safeguarding at Uxendon Manor Primary School</dc:title>
  <dc:creator>Dawn Hallisey</dc:creator>
  <cp:lastModifiedBy>Charlotte Van Der Sluys</cp:lastModifiedBy>
  <cp:revision>18</cp:revision>
  <dcterms:created xsi:type="dcterms:W3CDTF">2022-09-20T13:51:12Z</dcterms:created>
  <dcterms:modified xsi:type="dcterms:W3CDTF">2023-09-08T13:02:18Z</dcterms:modified>
</cp:coreProperties>
</file>